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537" r:id="rId2"/>
    <p:sldId id="328" r:id="rId3"/>
    <p:sldId id="407" r:id="rId4"/>
    <p:sldId id="344" r:id="rId5"/>
    <p:sldId id="538" r:id="rId6"/>
    <p:sldId id="541" r:id="rId7"/>
    <p:sldId id="539" r:id="rId8"/>
    <p:sldId id="542" r:id="rId9"/>
    <p:sldId id="540" r:id="rId10"/>
    <p:sldId id="543" r:id="rId11"/>
    <p:sldId id="544" r:id="rId12"/>
    <p:sldId id="548" r:id="rId13"/>
    <p:sldId id="545" r:id="rId14"/>
    <p:sldId id="546" r:id="rId15"/>
    <p:sldId id="547" r:id="rId16"/>
    <p:sldId id="559" r:id="rId17"/>
    <p:sldId id="549" r:id="rId18"/>
    <p:sldId id="550" r:id="rId19"/>
    <p:sldId id="551" r:id="rId20"/>
    <p:sldId id="552" r:id="rId21"/>
    <p:sldId id="553" r:id="rId22"/>
    <p:sldId id="554" r:id="rId23"/>
    <p:sldId id="555" r:id="rId24"/>
    <p:sldId id="556" r:id="rId25"/>
    <p:sldId id="557" r:id="rId26"/>
    <p:sldId id="558" r:id="rId27"/>
    <p:sldId id="560" r:id="rId28"/>
    <p:sldId id="561" r:id="rId29"/>
    <p:sldId id="56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69"/>
    <p:restoredTop sz="94672"/>
  </p:normalViewPr>
  <p:slideViewPr>
    <p:cSldViewPr snapToGrid="0" snapToObjects="1">
      <p:cViewPr varScale="1">
        <p:scale>
          <a:sx n="125" d="100"/>
          <a:sy n="125" d="100"/>
        </p:scale>
        <p:origin x="16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3/3/22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3/3/22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3/3/22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3/3/22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3/3/22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3/3/22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3/3/22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3/3/22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3/3/22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3/3/22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3/3/22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3/3/22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3/3/22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89253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 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8388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pic>
        <p:nvPicPr>
          <p:cNvPr id="5" name="Content Placeholder 4">
            <a:extLst>
              <a:ext uri="{FF2B5EF4-FFF2-40B4-BE49-F238E27FC236}">
                <a16:creationId xmlns:a16="http://schemas.microsoft.com/office/drawing/2014/main" id="{572E2D8C-DEB0-B94E-A46E-14FB6CED2A4E}"/>
              </a:ext>
            </a:extLst>
          </p:cNvPr>
          <p:cNvPicPr>
            <a:picLocks noGrp="1" noChangeAspect="1"/>
          </p:cNvPicPr>
          <p:nvPr>
            <p:ph idx="1"/>
          </p:nvPr>
        </p:nvPicPr>
        <p:blipFill>
          <a:blip r:embed="rId2"/>
          <a:stretch>
            <a:fillRect/>
          </a:stretch>
        </p:blipFill>
        <p:spPr>
          <a:xfrm>
            <a:off x="2512388" y="1835468"/>
            <a:ext cx="7167223" cy="4758372"/>
          </a:xfrm>
          <a:prstGeom prst="rect">
            <a:avLst/>
          </a:prstGeom>
        </p:spPr>
      </p:pic>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37785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FCMI, internal pressure, etc. to properly evaluate strain in cladding</a:t>
            </a:r>
          </a:p>
          <a:p>
            <a:r>
              <a:rPr lang="en-US" sz="2000" dirty="0"/>
              <a:t>Temperature spike leads to a stress spike, and higher likelihood of cladding failure</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8F2B-E300-0B43-A050-C495E9460FD9}"/>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48B89B9C-03AF-9443-8E05-016A097A30D6}"/>
              </a:ext>
            </a:extLst>
          </p:cNvPr>
          <p:cNvSpPr>
            <a:spLocks noGrp="1"/>
          </p:cNvSpPr>
          <p:nvPr>
            <p:ph idx="1"/>
          </p:nvPr>
        </p:nvSpPr>
        <p:spPr/>
        <p:txBody>
          <a:bodyPr/>
          <a:lstStyle/>
          <a:p>
            <a:r>
              <a:rPr lang="en-US" sz="2000" dirty="0"/>
              <a:t>PCMI failures results from the fuel pushing out on the cladding, causing it to break</a:t>
            </a:r>
          </a:p>
          <a:p>
            <a:endParaRPr lang="en-US" sz="2000" dirty="0"/>
          </a:p>
        </p:txBody>
      </p:sp>
      <p:sp>
        <p:nvSpPr>
          <p:cNvPr id="4" name="Slide Number Placeholder 3">
            <a:extLst>
              <a:ext uri="{FF2B5EF4-FFF2-40B4-BE49-F238E27FC236}">
                <a16:creationId xmlns:a16="http://schemas.microsoft.com/office/drawing/2014/main" id="{F7CF4F50-93F2-E94E-A0FA-AB0F40866E4A}"/>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7FB27449-6289-2C42-9FE2-D04E115E2521}"/>
              </a:ext>
            </a:extLst>
          </p:cNvPr>
          <p:cNvPicPr>
            <a:picLocks noChangeAspect="1"/>
          </p:cNvPicPr>
          <p:nvPr/>
        </p:nvPicPr>
        <p:blipFill>
          <a:blip r:embed="rId2"/>
          <a:stretch>
            <a:fillRect/>
          </a:stretch>
        </p:blipFill>
        <p:spPr>
          <a:xfrm>
            <a:off x="2118360" y="2609052"/>
            <a:ext cx="7955280" cy="4071706"/>
          </a:xfrm>
          <a:prstGeom prst="rect">
            <a:avLst/>
          </a:prstGeom>
        </p:spPr>
      </p:pic>
    </p:spTree>
    <p:extLst>
      <p:ext uri="{BB962C8B-B14F-4D97-AF65-F5344CB8AC3E}">
        <p14:creationId xmlns:p14="http://schemas.microsoft.com/office/powerpoint/2010/main" val="2431761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087F-DD84-F547-ACDF-F2BC35D3F8C5}"/>
              </a:ext>
            </a:extLst>
          </p:cNvPr>
          <p:cNvSpPr>
            <a:spLocks noGrp="1"/>
          </p:cNvSpPr>
          <p:nvPr>
            <p:ph type="title"/>
          </p:nvPr>
        </p:nvSpPr>
        <p:spPr/>
        <p:txBody>
          <a:bodyPr/>
          <a:lstStyle/>
          <a:p>
            <a:r>
              <a:rPr lang="en-US" dirty="0"/>
              <a:t>Pulse Width</a:t>
            </a:r>
          </a:p>
        </p:txBody>
      </p:sp>
      <p:sp>
        <p:nvSpPr>
          <p:cNvPr id="3" name="Content Placeholder 2">
            <a:extLst>
              <a:ext uri="{FF2B5EF4-FFF2-40B4-BE49-F238E27FC236}">
                <a16:creationId xmlns:a16="http://schemas.microsoft.com/office/drawing/2014/main" id="{DB15A594-9D00-E042-B1FF-9C4FB3EE3A7D}"/>
              </a:ext>
            </a:extLst>
          </p:cNvPr>
          <p:cNvSpPr>
            <a:spLocks noGrp="1"/>
          </p:cNvSpPr>
          <p:nvPr>
            <p:ph idx="1"/>
          </p:nvPr>
        </p:nvSpPr>
        <p:spPr>
          <a:xfrm>
            <a:off x="609600" y="2160495"/>
            <a:ext cx="4541520" cy="3965670"/>
          </a:xfrm>
        </p:spPr>
        <p:txBody>
          <a:bodyPr/>
          <a:lstStyle/>
          <a:p>
            <a:r>
              <a:rPr lang="en-US" sz="2000" dirty="0"/>
              <a:t>The amplitude and width of the power pulse can have dramatic impacts on the effects of the RIA</a:t>
            </a:r>
          </a:p>
          <a:p>
            <a:r>
              <a:rPr lang="en-US" sz="2000" dirty="0"/>
              <a:t>Pulse is typically defined by FWHM, and by total energy deposition (integration of pulse)</a:t>
            </a:r>
          </a:p>
          <a:p>
            <a:r>
              <a:rPr lang="en-US" sz="2000" dirty="0"/>
              <a:t>More rapid temperature spike is more damaging</a:t>
            </a:r>
          </a:p>
          <a:p>
            <a:r>
              <a:rPr lang="en-US" sz="2000" dirty="0"/>
              <a:t>Reactor state and type during typical accident scenarios determine pulse width</a:t>
            </a:r>
          </a:p>
          <a:p>
            <a:endParaRPr lang="en-US" sz="2000" dirty="0"/>
          </a:p>
        </p:txBody>
      </p:sp>
      <p:sp>
        <p:nvSpPr>
          <p:cNvPr id="4" name="Slide Number Placeholder 3">
            <a:extLst>
              <a:ext uri="{FF2B5EF4-FFF2-40B4-BE49-F238E27FC236}">
                <a16:creationId xmlns:a16="http://schemas.microsoft.com/office/drawing/2014/main" id="{D76A4AA3-56D6-DC48-B166-F3FD9640B22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A2800EB6-AA4A-8644-98B0-13FF7B937488}"/>
              </a:ext>
            </a:extLst>
          </p:cNvPr>
          <p:cNvPicPr>
            <a:picLocks noChangeAspect="1"/>
          </p:cNvPicPr>
          <p:nvPr/>
        </p:nvPicPr>
        <p:blipFill>
          <a:blip r:embed="rId2"/>
          <a:stretch>
            <a:fillRect/>
          </a:stretch>
        </p:blipFill>
        <p:spPr>
          <a:xfrm>
            <a:off x="6477000" y="1764237"/>
            <a:ext cx="4008120" cy="1992408"/>
          </a:xfrm>
          <a:prstGeom prst="rect">
            <a:avLst/>
          </a:prstGeom>
        </p:spPr>
      </p:pic>
      <p:pic>
        <p:nvPicPr>
          <p:cNvPr id="6" name="Picture 5">
            <a:extLst>
              <a:ext uri="{FF2B5EF4-FFF2-40B4-BE49-F238E27FC236}">
                <a16:creationId xmlns:a16="http://schemas.microsoft.com/office/drawing/2014/main" id="{39F210D8-FB83-284B-B1E0-744E0EEE4C43}"/>
              </a:ext>
            </a:extLst>
          </p:cNvPr>
          <p:cNvPicPr>
            <a:picLocks noChangeAspect="1"/>
          </p:cNvPicPr>
          <p:nvPr/>
        </p:nvPicPr>
        <p:blipFill>
          <a:blip r:embed="rId3"/>
          <a:stretch>
            <a:fillRect/>
          </a:stretch>
        </p:blipFill>
        <p:spPr>
          <a:xfrm>
            <a:off x="5151120" y="3988618"/>
            <a:ext cx="3787432" cy="2329541"/>
          </a:xfrm>
          <a:prstGeom prst="rect">
            <a:avLst/>
          </a:prstGeom>
        </p:spPr>
      </p:pic>
      <p:pic>
        <p:nvPicPr>
          <p:cNvPr id="7" name="Picture 6">
            <a:extLst>
              <a:ext uri="{FF2B5EF4-FFF2-40B4-BE49-F238E27FC236}">
                <a16:creationId xmlns:a16="http://schemas.microsoft.com/office/drawing/2014/main" id="{1500DDE0-FA4B-5E49-9B9E-96B100F7BDC6}"/>
              </a:ext>
            </a:extLst>
          </p:cNvPr>
          <p:cNvPicPr>
            <a:picLocks noChangeAspect="1"/>
          </p:cNvPicPr>
          <p:nvPr/>
        </p:nvPicPr>
        <p:blipFill>
          <a:blip r:embed="rId4"/>
          <a:stretch>
            <a:fillRect/>
          </a:stretch>
        </p:blipFill>
        <p:spPr>
          <a:xfrm>
            <a:off x="8910320" y="3937087"/>
            <a:ext cx="3116580" cy="2475913"/>
          </a:xfrm>
          <a:prstGeom prst="rect">
            <a:avLst/>
          </a:prstGeom>
        </p:spPr>
      </p:pic>
    </p:spTree>
    <p:extLst>
      <p:ext uri="{BB962C8B-B14F-4D97-AF65-F5344CB8AC3E}">
        <p14:creationId xmlns:p14="http://schemas.microsoft.com/office/powerpoint/2010/main" val="3770153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EE7E-3D95-6240-8204-F61F399E4AE4}"/>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7809D228-F15D-5D4D-B2C4-D3F76616598A}"/>
              </a:ext>
            </a:extLst>
          </p:cNvPr>
          <p:cNvSpPr>
            <a:spLocks noGrp="1"/>
          </p:cNvSpPr>
          <p:nvPr>
            <p:ph idx="1"/>
          </p:nvPr>
        </p:nvSpPr>
        <p:spPr>
          <a:xfrm>
            <a:off x="609600" y="2160495"/>
            <a:ext cx="6177280" cy="3965670"/>
          </a:xfrm>
        </p:spPr>
        <p:txBody>
          <a:bodyPr/>
          <a:lstStyle/>
          <a:p>
            <a:r>
              <a:rPr lang="en-US" sz="2000" dirty="0"/>
              <a:t>Fuel rod damage correlates with the peak value of fuel pellet specific enthalpy; the higher the enthalpy, the more extensive is the damage</a:t>
            </a:r>
          </a:p>
          <a:p>
            <a:r>
              <a:rPr lang="en-US" sz="2000" dirty="0"/>
              <a:t>Cladding failure occurs at lower fuel enthalpies for irradiated than for fresh fuel rods, and that the susceptibility to failure increases with increasing fuel burnup</a:t>
            </a:r>
          </a:p>
          <a:p>
            <a:r>
              <a:rPr lang="en-US" sz="2000" dirty="0"/>
              <a:t>The degree of cladding waterside corrosion, is very important for survivability of preirradiated fuel rods</a:t>
            </a:r>
          </a:p>
          <a:p>
            <a:r>
              <a:rPr lang="en-US" sz="2000" dirty="0"/>
              <a:t>Safety criteria are defined in terms of limits on the radially averaged fuel pellet specific enthalpy, or the increase of this property during the accident</a:t>
            </a:r>
          </a:p>
          <a:p>
            <a:endParaRPr lang="en-US" sz="2000" dirty="0"/>
          </a:p>
        </p:txBody>
      </p:sp>
      <p:sp>
        <p:nvSpPr>
          <p:cNvPr id="4" name="Slide Number Placeholder 3">
            <a:extLst>
              <a:ext uri="{FF2B5EF4-FFF2-40B4-BE49-F238E27FC236}">
                <a16:creationId xmlns:a16="http://schemas.microsoft.com/office/drawing/2014/main" id="{9AFFD1F2-02EE-0E47-91EF-308FEE6F65F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1F36DD49-6605-0B44-8B4B-AB86BDEE5B7E}"/>
              </a:ext>
            </a:extLst>
          </p:cNvPr>
          <p:cNvPicPr>
            <a:picLocks noChangeAspect="1"/>
          </p:cNvPicPr>
          <p:nvPr/>
        </p:nvPicPr>
        <p:blipFill>
          <a:blip r:embed="rId2"/>
          <a:stretch>
            <a:fillRect/>
          </a:stretch>
        </p:blipFill>
        <p:spPr>
          <a:xfrm>
            <a:off x="8086090" y="1762451"/>
            <a:ext cx="2195830" cy="506730"/>
          </a:xfrm>
          <a:prstGeom prst="rect">
            <a:avLst/>
          </a:prstGeom>
        </p:spPr>
      </p:pic>
      <p:pic>
        <p:nvPicPr>
          <p:cNvPr id="6" name="Picture 5">
            <a:extLst>
              <a:ext uri="{FF2B5EF4-FFF2-40B4-BE49-F238E27FC236}">
                <a16:creationId xmlns:a16="http://schemas.microsoft.com/office/drawing/2014/main" id="{5A156C1D-319A-3148-A75C-995532F3C160}"/>
              </a:ext>
            </a:extLst>
          </p:cNvPr>
          <p:cNvPicPr>
            <a:picLocks noChangeAspect="1"/>
          </p:cNvPicPr>
          <p:nvPr/>
        </p:nvPicPr>
        <p:blipFill>
          <a:blip r:embed="rId3"/>
          <a:stretch>
            <a:fillRect/>
          </a:stretch>
        </p:blipFill>
        <p:spPr>
          <a:xfrm>
            <a:off x="7017148" y="2273220"/>
            <a:ext cx="4340462" cy="2151994"/>
          </a:xfrm>
          <a:prstGeom prst="rect">
            <a:avLst/>
          </a:prstGeom>
        </p:spPr>
      </p:pic>
      <p:pic>
        <p:nvPicPr>
          <p:cNvPr id="7" name="Picture 6">
            <a:extLst>
              <a:ext uri="{FF2B5EF4-FFF2-40B4-BE49-F238E27FC236}">
                <a16:creationId xmlns:a16="http://schemas.microsoft.com/office/drawing/2014/main" id="{233A1028-2CA1-0546-9AF9-FE8DB47006D1}"/>
              </a:ext>
            </a:extLst>
          </p:cNvPr>
          <p:cNvPicPr>
            <a:picLocks noChangeAspect="1"/>
          </p:cNvPicPr>
          <p:nvPr/>
        </p:nvPicPr>
        <p:blipFill>
          <a:blip r:embed="rId4"/>
          <a:stretch>
            <a:fillRect/>
          </a:stretch>
        </p:blipFill>
        <p:spPr>
          <a:xfrm>
            <a:off x="7017148" y="4456228"/>
            <a:ext cx="4340462" cy="2269287"/>
          </a:xfrm>
          <a:prstGeom prst="rect">
            <a:avLst/>
          </a:prstGeom>
        </p:spPr>
      </p:pic>
    </p:spTree>
    <p:extLst>
      <p:ext uri="{BB962C8B-B14F-4D97-AF65-F5344CB8AC3E}">
        <p14:creationId xmlns:p14="http://schemas.microsoft.com/office/powerpoint/2010/main" val="203498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9052-4B77-EB40-85EF-F4AD972B4526}"/>
              </a:ext>
            </a:extLst>
          </p:cNvPr>
          <p:cNvSpPr>
            <a:spLocks noGrp="1"/>
          </p:cNvSpPr>
          <p:nvPr>
            <p:ph type="title"/>
          </p:nvPr>
        </p:nvSpPr>
        <p:spPr/>
        <p:txBody>
          <a:bodyPr/>
          <a:lstStyle/>
          <a:p>
            <a:r>
              <a:rPr lang="en-US" dirty="0"/>
              <a:t>RIA Summary</a:t>
            </a:r>
          </a:p>
        </p:txBody>
      </p:sp>
      <p:sp>
        <p:nvSpPr>
          <p:cNvPr id="3" name="Content Placeholder 2">
            <a:extLst>
              <a:ext uri="{FF2B5EF4-FFF2-40B4-BE49-F238E27FC236}">
                <a16:creationId xmlns:a16="http://schemas.microsoft.com/office/drawing/2014/main" id="{4C2CE09C-CFB2-C046-8B25-94C9B1E3D53A}"/>
              </a:ext>
            </a:extLst>
          </p:cNvPr>
          <p:cNvSpPr>
            <a:spLocks noGrp="1"/>
          </p:cNvSpPr>
          <p:nvPr>
            <p:ph idx="1"/>
          </p:nvPr>
        </p:nvSpPr>
        <p:spPr/>
        <p:txBody>
          <a:bodyPr/>
          <a:lstStyle/>
          <a:p>
            <a:r>
              <a:rPr lang="en-US" dirty="0"/>
              <a:t>Reactivity insertion accident</a:t>
            </a:r>
          </a:p>
          <a:p>
            <a:pPr lvl="1"/>
            <a:r>
              <a:rPr lang="en-US" dirty="0"/>
              <a:t>often in PWR/BWR dependent upon control rod ejection/drop</a:t>
            </a:r>
          </a:p>
          <a:p>
            <a:pPr lvl="1"/>
            <a:r>
              <a:rPr lang="en-US" dirty="0"/>
              <a:t>can be caused by changes in coolant</a:t>
            </a:r>
          </a:p>
          <a:p>
            <a:r>
              <a:rPr lang="en-US" dirty="0"/>
              <a:t>Shorter pulses have greater impact than longer pulses (given same energy deposition)</a:t>
            </a:r>
          </a:p>
          <a:p>
            <a:r>
              <a:rPr lang="en-US" dirty="0"/>
              <a:t>Effects of RIA depend on burnup</a:t>
            </a:r>
          </a:p>
          <a:p>
            <a:pPr lvl="1"/>
            <a:r>
              <a:rPr lang="en-US" dirty="0"/>
              <a:t>fission gas, FCMI, oxide layer, hydrides, cladding pressure, etc.</a:t>
            </a:r>
          </a:p>
          <a:p>
            <a:endParaRPr lang="en-US" dirty="0"/>
          </a:p>
        </p:txBody>
      </p:sp>
      <p:sp>
        <p:nvSpPr>
          <p:cNvPr id="4" name="Slide Number Placeholder 3">
            <a:extLst>
              <a:ext uri="{FF2B5EF4-FFF2-40B4-BE49-F238E27FC236}">
                <a16:creationId xmlns:a16="http://schemas.microsoft.com/office/drawing/2014/main" id="{2E77C21D-4691-594D-B222-FF31B0FAC8A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282489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sz="2000" dirty="0">
                <a:solidFill>
                  <a:srgbClr val="FF0000"/>
                </a:solidFill>
              </a:rPr>
              <a:t>Metal fuel can go to high burnup, good accident performance, inherent</a:t>
            </a:r>
          </a:p>
          <a:p>
            <a:r>
              <a:rPr lang="en-US" sz="2000" dirty="0">
                <a:solidFill>
                  <a:srgbClr val="FF0000"/>
                </a:solidFill>
              </a:rPr>
              <a:t>safety, easy to make</a:t>
            </a:r>
          </a:p>
          <a:p>
            <a:r>
              <a:rPr lang="en-US" sz="2000" dirty="0">
                <a:solidFill>
                  <a:srgbClr val="FF0000"/>
                </a:solidFill>
              </a:rPr>
              <a:t>• Complex phase and composition environment</a:t>
            </a:r>
          </a:p>
          <a:p>
            <a:r>
              <a:rPr lang="en-US" sz="2000" dirty="0">
                <a:solidFill>
                  <a:srgbClr val="FF0000"/>
                </a:solidFill>
              </a:rPr>
              <a:t>• Rapid, substantial swelling, followed by fission gas release</a:t>
            </a:r>
          </a:p>
          <a:p>
            <a:r>
              <a:rPr lang="en-US" sz="2000" dirty="0">
                <a:solidFill>
                  <a:srgbClr val="FF0000"/>
                </a:solidFill>
              </a:rPr>
              <a:t>• Fission gas bubble behavior is very phase dependent</a:t>
            </a:r>
          </a:p>
          <a:p>
            <a:r>
              <a:rPr lang="en-US" sz="2000" dirty="0">
                <a:solidFill>
                  <a:srgbClr val="FF0000"/>
                </a:solidFill>
              </a:rPr>
              <a:t>• Observe constituent redistribution radially, in addition to axially varying</a:t>
            </a:r>
          </a:p>
          <a:p>
            <a:r>
              <a:rPr lang="en-US" sz="2000" dirty="0">
                <a:solidFill>
                  <a:srgbClr val="FF0000"/>
                </a:solidFill>
              </a:rPr>
              <a:t>microstructure</a:t>
            </a:r>
          </a:p>
          <a:p>
            <a:r>
              <a:rPr lang="en-US" sz="2000" dirty="0">
                <a:solidFill>
                  <a:srgbClr val="FF0000"/>
                </a:solidFill>
              </a:rPr>
              <a:t>• FCCI is a major factor in cladding failure, dependent upon thermodynamics</a:t>
            </a:r>
          </a:p>
          <a:p>
            <a:r>
              <a:rPr lang="en-US" sz="2000" dirty="0">
                <a:solidFill>
                  <a:srgbClr val="FF0000"/>
                </a:solidFill>
              </a:rPr>
              <a:t>and kinetics of a number of lanthanides, actinides and transition metals</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94898-7971-864E-BAC2-6F6C43297F63}"/>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56BD2A26-2234-1841-9D48-D67796C69442}"/>
              </a:ext>
            </a:extLst>
          </p:cNvPr>
          <p:cNvSpPr>
            <a:spLocks noGrp="1"/>
          </p:cNvSpPr>
          <p:nvPr>
            <p:ph idx="1"/>
          </p:nvPr>
        </p:nvSpPr>
        <p:spPr>
          <a:xfrm>
            <a:off x="609600" y="2160495"/>
            <a:ext cx="6482080" cy="3965670"/>
          </a:xfrm>
        </p:spPr>
        <p:txBody>
          <a:bodyPr/>
          <a:lstStyle/>
          <a:p>
            <a:r>
              <a:rPr lang="en-US" sz="2000" dirty="0"/>
              <a:t>In a LOCA, the coolant flow is reduced or lost altogether (e.g. coolant pipe break)</a:t>
            </a:r>
          </a:p>
          <a:p>
            <a:r>
              <a:rPr lang="en-US" sz="2000" dirty="0"/>
              <a:t>When this occurs, pressure drops, causing the emergency shutdown system</a:t>
            </a:r>
          </a:p>
          <a:p>
            <a:r>
              <a:rPr lang="en-US" sz="2000" dirty="0"/>
              <a:t>SCRAMS the reactor, stopping the fission chain reaction</a:t>
            </a:r>
          </a:p>
          <a:p>
            <a:r>
              <a:rPr lang="en-US" sz="2000" dirty="0"/>
              <a:t>Also, the reactor water is expelled into the containment</a:t>
            </a:r>
          </a:p>
          <a:p>
            <a:r>
              <a:rPr lang="en-US" sz="2000" dirty="0"/>
              <a:t>The emergency core cooling system (ECCS) begins to remove heat</a:t>
            </a:r>
          </a:p>
          <a:p>
            <a:r>
              <a:rPr lang="en-US" sz="2000" dirty="0"/>
              <a:t>Requirement to maintain a coolable geometry</a:t>
            </a:r>
          </a:p>
          <a:p>
            <a:endParaRPr lang="en-US" sz="2000" dirty="0"/>
          </a:p>
        </p:txBody>
      </p:sp>
      <p:sp>
        <p:nvSpPr>
          <p:cNvPr id="4" name="Slide Number Placeholder 3">
            <a:extLst>
              <a:ext uri="{FF2B5EF4-FFF2-40B4-BE49-F238E27FC236}">
                <a16:creationId xmlns:a16="http://schemas.microsoft.com/office/drawing/2014/main" id="{334EE156-C438-7344-95FC-2D0560EC5870}"/>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404A53FD-88D6-B649-B046-825F1E66E594}"/>
              </a:ext>
            </a:extLst>
          </p:cNvPr>
          <p:cNvPicPr>
            <a:picLocks noChangeAspect="1"/>
          </p:cNvPicPr>
          <p:nvPr/>
        </p:nvPicPr>
        <p:blipFill>
          <a:blip r:embed="rId2"/>
          <a:stretch>
            <a:fillRect/>
          </a:stretch>
        </p:blipFill>
        <p:spPr>
          <a:xfrm>
            <a:off x="6908800" y="2093071"/>
            <a:ext cx="4819595" cy="4100518"/>
          </a:xfrm>
          <a:prstGeom prst="rect">
            <a:avLst/>
          </a:prstGeom>
        </p:spPr>
      </p:pic>
    </p:spTree>
    <p:extLst>
      <p:ext uri="{BB962C8B-B14F-4D97-AF65-F5344CB8AC3E}">
        <p14:creationId xmlns:p14="http://schemas.microsoft.com/office/powerpoint/2010/main" val="2242272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5A6-2E7D-FC4D-80ED-1FA227547B09}"/>
              </a:ext>
            </a:extLst>
          </p:cNvPr>
          <p:cNvSpPr>
            <a:spLocks noGrp="1"/>
          </p:cNvSpPr>
          <p:nvPr>
            <p:ph type="title"/>
          </p:nvPr>
        </p:nvSpPr>
        <p:spPr/>
        <p:txBody>
          <a:bodyPr/>
          <a:lstStyle/>
          <a:p>
            <a:r>
              <a:rPr lang="en-US" dirty="0"/>
              <a:t>Loss of Coolant Accident (LOCA)</a:t>
            </a:r>
          </a:p>
        </p:txBody>
      </p:sp>
      <p:sp>
        <p:nvSpPr>
          <p:cNvPr id="3" name="Content Placeholder 2">
            <a:extLst>
              <a:ext uri="{FF2B5EF4-FFF2-40B4-BE49-F238E27FC236}">
                <a16:creationId xmlns:a16="http://schemas.microsoft.com/office/drawing/2014/main" id="{B59E38E1-2618-4544-B561-6945C194DF8C}"/>
              </a:ext>
            </a:extLst>
          </p:cNvPr>
          <p:cNvSpPr>
            <a:spLocks noGrp="1"/>
          </p:cNvSpPr>
          <p:nvPr>
            <p:ph idx="1"/>
          </p:nvPr>
        </p:nvSpPr>
        <p:spPr>
          <a:xfrm>
            <a:off x="609600" y="2160495"/>
            <a:ext cx="4246880" cy="3965670"/>
          </a:xfrm>
        </p:spPr>
        <p:txBody>
          <a:bodyPr/>
          <a:lstStyle/>
          <a:p>
            <a:r>
              <a:rPr lang="en-US" sz="2000" dirty="0"/>
              <a:t>Decrease in coolant pressure and increase in internal pressure causes large plastic deformation</a:t>
            </a:r>
          </a:p>
          <a:p>
            <a:r>
              <a:rPr lang="en-US" sz="2000" dirty="0"/>
              <a:t>Causes the cladding to balloon out and potentially burst</a:t>
            </a:r>
          </a:p>
          <a:p>
            <a:r>
              <a:rPr lang="en-US" sz="2000" dirty="0"/>
              <a:t>Ballooning blocks coolant flow</a:t>
            </a:r>
          </a:p>
          <a:p>
            <a:r>
              <a:rPr lang="en-US" sz="2000" dirty="0"/>
              <a:t>Cladding burst is significantly impacted by oxidation and hydride embrittlement</a:t>
            </a:r>
          </a:p>
        </p:txBody>
      </p:sp>
      <p:sp>
        <p:nvSpPr>
          <p:cNvPr id="4" name="Slide Number Placeholder 3">
            <a:extLst>
              <a:ext uri="{FF2B5EF4-FFF2-40B4-BE49-F238E27FC236}">
                <a16:creationId xmlns:a16="http://schemas.microsoft.com/office/drawing/2014/main" id="{649603D8-349D-AD4C-9916-AC2100C46A1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3539B92F-A9E4-7E4D-BC8C-A58F51760B5D}"/>
              </a:ext>
            </a:extLst>
          </p:cNvPr>
          <p:cNvPicPr>
            <a:picLocks noChangeAspect="1"/>
          </p:cNvPicPr>
          <p:nvPr/>
        </p:nvPicPr>
        <p:blipFill>
          <a:blip r:embed="rId2"/>
          <a:stretch>
            <a:fillRect/>
          </a:stretch>
        </p:blipFill>
        <p:spPr>
          <a:xfrm>
            <a:off x="5110480" y="1844452"/>
            <a:ext cx="6797040" cy="4533528"/>
          </a:xfrm>
          <a:prstGeom prst="rect">
            <a:avLst/>
          </a:prstGeom>
        </p:spPr>
      </p:pic>
    </p:spTree>
    <p:extLst>
      <p:ext uri="{BB962C8B-B14F-4D97-AF65-F5344CB8AC3E}">
        <p14:creationId xmlns:p14="http://schemas.microsoft.com/office/powerpoint/2010/main" val="3195881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186D00-FB48-8A48-A540-B089E3E7AB04}"/>
              </a:ext>
            </a:extLst>
          </p:cNvPr>
          <p:cNvPicPr>
            <a:picLocks noChangeAspect="1"/>
          </p:cNvPicPr>
          <p:nvPr/>
        </p:nvPicPr>
        <p:blipFill rotWithShape="1">
          <a:blip r:embed="rId2"/>
          <a:srcRect b="50000"/>
          <a:stretch/>
        </p:blipFill>
        <p:spPr>
          <a:xfrm>
            <a:off x="8371761" y="4118759"/>
            <a:ext cx="3670151" cy="2558077"/>
          </a:xfrm>
          <a:prstGeom prst="rect">
            <a:avLst/>
          </a:prstGeom>
        </p:spPr>
      </p:pic>
      <p:sp>
        <p:nvSpPr>
          <p:cNvPr id="2" name="Title 1">
            <a:extLst>
              <a:ext uri="{FF2B5EF4-FFF2-40B4-BE49-F238E27FC236}">
                <a16:creationId xmlns:a16="http://schemas.microsoft.com/office/drawing/2014/main" id="{6B2F5F2D-3E4C-6E4B-9A14-4B7F796A9842}"/>
              </a:ext>
            </a:extLst>
          </p:cNvPr>
          <p:cNvSpPr>
            <a:spLocks noGrp="1"/>
          </p:cNvSpPr>
          <p:nvPr>
            <p:ph type="title"/>
          </p:nvPr>
        </p:nvSpPr>
        <p:spPr/>
        <p:txBody>
          <a:bodyPr/>
          <a:lstStyle/>
          <a:p>
            <a:r>
              <a:rPr lang="en-US" dirty="0"/>
              <a:t>Oxidation</a:t>
            </a:r>
          </a:p>
        </p:txBody>
      </p:sp>
      <p:sp>
        <p:nvSpPr>
          <p:cNvPr id="3" name="Content Placeholder 2">
            <a:extLst>
              <a:ext uri="{FF2B5EF4-FFF2-40B4-BE49-F238E27FC236}">
                <a16:creationId xmlns:a16="http://schemas.microsoft.com/office/drawing/2014/main" id="{A6512610-8D58-684D-A882-F8F85A09401B}"/>
              </a:ext>
            </a:extLst>
          </p:cNvPr>
          <p:cNvSpPr>
            <a:spLocks noGrp="1"/>
          </p:cNvSpPr>
          <p:nvPr>
            <p:ph idx="1"/>
          </p:nvPr>
        </p:nvSpPr>
        <p:spPr/>
        <p:txBody>
          <a:bodyPr/>
          <a:lstStyle/>
          <a:p>
            <a:r>
              <a:rPr lang="en-US" sz="2000" dirty="0"/>
              <a:t>Oxidation significantly increases at high, accident temperatures</a:t>
            </a:r>
          </a:p>
          <a:p>
            <a:r>
              <a:rPr lang="en-US" sz="2000" dirty="0"/>
              <a:t>Due to exothermic heat generated during oxidation of the cladding, at high enough temperatures, the rate of oxidation is so high that the heat can no longer be dissipated by cooling, leading to run-away oxidation (Three Mile Island)</a:t>
            </a:r>
          </a:p>
          <a:p>
            <a:r>
              <a:rPr lang="en-US" sz="2000" dirty="0"/>
              <a:t>Breakaway oxidation also results in increased hydrogen pickup in the cladding, embrittling cladding</a:t>
            </a:r>
          </a:p>
          <a:p>
            <a:endParaRPr lang="en-US" sz="2000" dirty="0"/>
          </a:p>
        </p:txBody>
      </p:sp>
      <p:sp>
        <p:nvSpPr>
          <p:cNvPr id="4" name="Slide Number Placeholder 3">
            <a:extLst>
              <a:ext uri="{FF2B5EF4-FFF2-40B4-BE49-F238E27FC236}">
                <a16:creationId xmlns:a16="http://schemas.microsoft.com/office/drawing/2014/main" id="{CC3D089C-6A18-CA42-937B-AF4A0A3E00AE}"/>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09EA21FA-EA4C-B949-8ECD-BF2B78CAB3A9}"/>
              </a:ext>
            </a:extLst>
          </p:cNvPr>
          <p:cNvPicPr>
            <a:picLocks noChangeAspect="1"/>
          </p:cNvPicPr>
          <p:nvPr/>
        </p:nvPicPr>
        <p:blipFill>
          <a:blip r:embed="rId3"/>
          <a:stretch>
            <a:fillRect/>
          </a:stretch>
        </p:blipFill>
        <p:spPr>
          <a:xfrm>
            <a:off x="116840" y="4187970"/>
            <a:ext cx="4048760" cy="2533506"/>
          </a:xfrm>
          <a:prstGeom prst="rect">
            <a:avLst/>
          </a:prstGeom>
        </p:spPr>
      </p:pic>
      <p:pic>
        <p:nvPicPr>
          <p:cNvPr id="6" name="Picture 5">
            <a:extLst>
              <a:ext uri="{FF2B5EF4-FFF2-40B4-BE49-F238E27FC236}">
                <a16:creationId xmlns:a16="http://schemas.microsoft.com/office/drawing/2014/main" id="{0FA9ED7C-3773-1E45-8889-6918D3524310}"/>
              </a:ext>
            </a:extLst>
          </p:cNvPr>
          <p:cNvPicPr>
            <a:picLocks noChangeAspect="1"/>
          </p:cNvPicPr>
          <p:nvPr/>
        </p:nvPicPr>
        <p:blipFill>
          <a:blip r:embed="rId4"/>
          <a:stretch>
            <a:fillRect/>
          </a:stretch>
        </p:blipFill>
        <p:spPr>
          <a:xfrm>
            <a:off x="4318000" y="4143330"/>
            <a:ext cx="3901361" cy="2533506"/>
          </a:xfrm>
          <a:prstGeom prst="rect">
            <a:avLst/>
          </a:prstGeom>
        </p:spPr>
      </p:pic>
    </p:spTree>
    <p:extLst>
      <p:ext uri="{BB962C8B-B14F-4D97-AF65-F5344CB8AC3E}">
        <p14:creationId xmlns:p14="http://schemas.microsoft.com/office/powerpoint/2010/main" val="1279843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F39D3-BF5F-EA4C-8160-7D9FD52FFF46}"/>
              </a:ext>
            </a:extLst>
          </p:cNvPr>
          <p:cNvPicPr>
            <a:picLocks noChangeAspect="1"/>
          </p:cNvPicPr>
          <p:nvPr/>
        </p:nvPicPr>
        <p:blipFill>
          <a:blip r:embed="rId2"/>
          <a:stretch>
            <a:fillRect/>
          </a:stretch>
        </p:blipFill>
        <p:spPr>
          <a:xfrm>
            <a:off x="7731760" y="4143364"/>
            <a:ext cx="3850640" cy="2578111"/>
          </a:xfrm>
          <a:prstGeom prst="rect">
            <a:avLst/>
          </a:prstGeom>
        </p:spPr>
      </p:pic>
      <p:sp>
        <p:nvSpPr>
          <p:cNvPr id="2" name="Title 1">
            <a:extLst>
              <a:ext uri="{FF2B5EF4-FFF2-40B4-BE49-F238E27FC236}">
                <a16:creationId xmlns:a16="http://schemas.microsoft.com/office/drawing/2014/main" id="{3C860A96-B36E-2C46-B37F-77BB0A82C390}"/>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683085C2-4B7F-B24A-BDD7-914D9B301038}"/>
              </a:ext>
            </a:extLst>
          </p:cNvPr>
          <p:cNvSpPr>
            <a:spLocks noGrp="1"/>
          </p:cNvSpPr>
          <p:nvPr>
            <p:ph idx="1"/>
          </p:nvPr>
        </p:nvSpPr>
        <p:spPr>
          <a:xfrm>
            <a:off x="609600" y="2160495"/>
            <a:ext cx="6096000" cy="3965670"/>
          </a:xfrm>
        </p:spPr>
        <p:txBody>
          <a:bodyPr/>
          <a:lstStyle/>
          <a:p>
            <a:r>
              <a:rPr lang="en-US" sz="2000" dirty="0"/>
              <a:t>At high burnup, ductility of the cladding is significantly reduced due to existing corrosion and hydrogen embrittlement</a:t>
            </a:r>
          </a:p>
          <a:p>
            <a:r>
              <a:rPr lang="en-US" sz="2000" dirty="0"/>
              <a:t>This leads to higher likelihood of failure for higher burnup conditions</a:t>
            </a:r>
          </a:p>
          <a:p>
            <a:r>
              <a:rPr lang="en-US" sz="2000" dirty="0"/>
              <a:t>Similar to RIA (but more slow), temperature increases can lead to gas bubble pressure increases, fuel fragmentation, increased thermal expansion, FCMI, etc.</a:t>
            </a:r>
          </a:p>
          <a:p>
            <a:endParaRPr lang="en-US" sz="2000" dirty="0"/>
          </a:p>
        </p:txBody>
      </p:sp>
      <p:sp>
        <p:nvSpPr>
          <p:cNvPr id="4" name="Slide Number Placeholder 3">
            <a:extLst>
              <a:ext uri="{FF2B5EF4-FFF2-40B4-BE49-F238E27FC236}">
                <a16:creationId xmlns:a16="http://schemas.microsoft.com/office/drawing/2014/main" id="{C0C50EE7-BB85-BF46-A064-03B2D863F232}"/>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6" name="Picture 5">
            <a:extLst>
              <a:ext uri="{FF2B5EF4-FFF2-40B4-BE49-F238E27FC236}">
                <a16:creationId xmlns:a16="http://schemas.microsoft.com/office/drawing/2014/main" id="{AB2A2820-35D9-0C4D-A260-30821E0242EE}"/>
              </a:ext>
            </a:extLst>
          </p:cNvPr>
          <p:cNvPicPr>
            <a:picLocks noChangeAspect="1"/>
          </p:cNvPicPr>
          <p:nvPr/>
        </p:nvPicPr>
        <p:blipFill>
          <a:blip r:embed="rId3"/>
          <a:stretch>
            <a:fillRect/>
          </a:stretch>
        </p:blipFill>
        <p:spPr>
          <a:xfrm>
            <a:off x="7834630" y="1672212"/>
            <a:ext cx="3644900" cy="2471118"/>
          </a:xfrm>
          <a:prstGeom prst="rect">
            <a:avLst/>
          </a:prstGeom>
        </p:spPr>
      </p:pic>
    </p:spTree>
    <p:extLst>
      <p:ext uri="{BB962C8B-B14F-4D97-AF65-F5344CB8AC3E}">
        <p14:creationId xmlns:p14="http://schemas.microsoft.com/office/powerpoint/2010/main" val="2807001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D2DD-3654-5343-9E3C-EDBE0172E597}"/>
              </a:ext>
            </a:extLst>
          </p:cNvPr>
          <p:cNvSpPr>
            <a:spLocks noGrp="1"/>
          </p:cNvSpPr>
          <p:nvPr>
            <p:ph type="title"/>
          </p:nvPr>
        </p:nvSpPr>
        <p:spPr/>
        <p:txBody>
          <a:bodyPr/>
          <a:lstStyle/>
          <a:p>
            <a:r>
              <a:rPr lang="en-US" dirty="0"/>
              <a:t>Mitigation through design</a:t>
            </a:r>
          </a:p>
        </p:txBody>
      </p:sp>
      <p:sp>
        <p:nvSpPr>
          <p:cNvPr id="3" name="Content Placeholder 2">
            <a:extLst>
              <a:ext uri="{FF2B5EF4-FFF2-40B4-BE49-F238E27FC236}">
                <a16:creationId xmlns:a16="http://schemas.microsoft.com/office/drawing/2014/main" id="{9260D503-8ED7-034F-9922-68402E97E6BF}"/>
              </a:ext>
            </a:extLst>
          </p:cNvPr>
          <p:cNvSpPr>
            <a:spLocks noGrp="1"/>
          </p:cNvSpPr>
          <p:nvPr>
            <p:ph idx="1"/>
          </p:nvPr>
        </p:nvSpPr>
        <p:spPr/>
        <p:txBody>
          <a:bodyPr/>
          <a:lstStyle/>
          <a:p>
            <a:r>
              <a:rPr lang="en-US" sz="2000" dirty="0"/>
              <a:t>Accident tolerant fuels aim to provide additional coping time</a:t>
            </a:r>
          </a:p>
          <a:p>
            <a:pPr lvl="1"/>
            <a:r>
              <a:rPr lang="en-US" sz="2000" dirty="0"/>
              <a:t>The time required for the water to boil away</a:t>
            </a:r>
          </a:p>
          <a:p>
            <a:pPr lvl="1"/>
            <a:r>
              <a:rPr lang="en-US" sz="2000" dirty="0"/>
              <a:t>The time required for the fuel to melt</a:t>
            </a:r>
          </a:p>
          <a:p>
            <a:pPr lvl="1"/>
            <a:r>
              <a:rPr lang="en-US" sz="2000" dirty="0"/>
              <a:t>The time required for the molten fuel to breach the primary pressure boundary</a:t>
            </a:r>
          </a:p>
          <a:p>
            <a:r>
              <a:rPr lang="en-US" sz="2000" dirty="0"/>
              <a:t>Fuels with enhanced tolerance can tolerate loss of active cooling for a considerably longer period, while maintaining or improving performance during normal operation</a:t>
            </a:r>
          </a:p>
          <a:p>
            <a:endParaRPr lang="en-US" sz="2000" dirty="0"/>
          </a:p>
        </p:txBody>
      </p:sp>
      <p:sp>
        <p:nvSpPr>
          <p:cNvPr id="4" name="Slide Number Placeholder 3">
            <a:extLst>
              <a:ext uri="{FF2B5EF4-FFF2-40B4-BE49-F238E27FC236}">
                <a16:creationId xmlns:a16="http://schemas.microsoft.com/office/drawing/2014/main" id="{3AEA308A-A89C-EC44-B4F2-428879733F2B}"/>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1230841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06CB-BF0D-E949-91A9-4B27C458B501}"/>
              </a:ext>
            </a:extLst>
          </p:cNvPr>
          <p:cNvSpPr>
            <a:spLocks noGrp="1"/>
          </p:cNvSpPr>
          <p:nvPr>
            <p:ph type="title"/>
          </p:nvPr>
        </p:nvSpPr>
        <p:spPr/>
        <p:txBody>
          <a:bodyPr/>
          <a:lstStyle/>
          <a:p>
            <a:r>
              <a:rPr lang="en-US" dirty="0"/>
              <a:t>Accident Tolerance</a:t>
            </a:r>
          </a:p>
        </p:txBody>
      </p:sp>
      <p:pic>
        <p:nvPicPr>
          <p:cNvPr id="5" name="Content Placeholder 4">
            <a:extLst>
              <a:ext uri="{FF2B5EF4-FFF2-40B4-BE49-F238E27FC236}">
                <a16:creationId xmlns:a16="http://schemas.microsoft.com/office/drawing/2014/main" id="{B400612C-A859-E74D-80C7-C3286825FAF7}"/>
              </a:ext>
            </a:extLst>
          </p:cNvPr>
          <p:cNvPicPr>
            <a:picLocks noGrp="1" noChangeAspect="1"/>
          </p:cNvPicPr>
          <p:nvPr>
            <p:ph idx="1"/>
          </p:nvPr>
        </p:nvPicPr>
        <p:blipFill>
          <a:blip r:embed="rId2"/>
          <a:stretch>
            <a:fillRect/>
          </a:stretch>
        </p:blipFill>
        <p:spPr>
          <a:xfrm>
            <a:off x="1474318" y="1968501"/>
            <a:ext cx="9243363" cy="4459923"/>
          </a:xfrm>
          <a:prstGeom prst="rect">
            <a:avLst/>
          </a:prstGeom>
        </p:spPr>
      </p:pic>
      <p:sp>
        <p:nvSpPr>
          <p:cNvPr id="4" name="Slide Number Placeholder 3">
            <a:extLst>
              <a:ext uri="{FF2B5EF4-FFF2-40B4-BE49-F238E27FC236}">
                <a16:creationId xmlns:a16="http://schemas.microsoft.com/office/drawing/2014/main" id="{0891AE35-ED3B-9245-ACB6-76F20243CA67}"/>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1092621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6950-489A-C04E-A47C-1D0D18324819}"/>
              </a:ext>
            </a:extLst>
          </p:cNvPr>
          <p:cNvSpPr>
            <a:spLocks noGrp="1"/>
          </p:cNvSpPr>
          <p:nvPr>
            <p:ph type="title"/>
          </p:nvPr>
        </p:nvSpPr>
        <p:spPr/>
        <p:txBody>
          <a:bodyPr/>
          <a:lstStyle/>
          <a:p>
            <a:r>
              <a:rPr lang="en-US" dirty="0"/>
              <a:t>ATF options being pursued</a:t>
            </a:r>
          </a:p>
        </p:txBody>
      </p:sp>
      <p:sp>
        <p:nvSpPr>
          <p:cNvPr id="3" name="Content Placeholder 2">
            <a:extLst>
              <a:ext uri="{FF2B5EF4-FFF2-40B4-BE49-F238E27FC236}">
                <a16:creationId xmlns:a16="http://schemas.microsoft.com/office/drawing/2014/main" id="{C5B0B379-6617-924E-BB80-CD78D967CDEB}"/>
              </a:ext>
            </a:extLst>
          </p:cNvPr>
          <p:cNvSpPr>
            <a:spLocks noGrp="1"/>
          </p:cNvSpPr>
          <p:nvPr>
            <p:ph idx="1"/>
          </p:nvPr>
        </p:nvSpPr>
        <p:spPr/>
        <p:txBody>
          <a:bodyPr/>
          <a:lstStyle/>
          <a:p>
            <a:r>
              <a:rPr lang="en-US" sz="2000" dirty="0"/>
              <a:t>Cladding coatings/liners</a:t>
            </a:r>
          </a:p>
          <a:p>
            <a:pPr lvl="1"/>
            <a:r>
              <a:rPr lang="en-US" sz="2000" dirty="0"/>
              <a:t>protect the Zircaloy from steam: Ti3SiC2, etc.</a:t>
            </a:r>
          </a:p>
          <a:p>
            <a:r>
              <a:rPr lang="en-US" sz="2000" dirty="0"/>
              <a:t>Alternate claddings</a:t>
            </a:r>
          </a:p>
          <a:p>
            <a:pPr lvl="1"/>
            <a:r>
              <a:rPr lang="en-US" sz="2000" dirty="0" err="1"/>
              <a:t>SiC</a:t>
            </a:r>
            <a:r>
              <a:rPr lang="en-US" sz="2000" dirty="0"/>
              <a:t>, </a:t>
            </a:r>
            <a:r>
              <a:rPr lang="en-US" sz="2000" dirty="0" err="1"/>
              <a:t>FeCrAl</a:t>
            </a:r>
            <a:r>
              <a:rPr lang="en-US" sz="2000" dirty="0"/>
              <a:t>, refractory alloys</a:t>
            </a:r>
          </a:p>
          <a:p>
            <a:r>
              <a:rPr lang="en-US" sz="2000" dirty="0"/>
              <a:t>UO2 dopants</a:t>
            </a:r>
          </a:p>
          <a:p>
            <a:pPr lvl="1"/>
            <a:r>
              <a:rPr lang="en-US" sz="2000" dirty="0"/>
              <a:t>Cr, </a:t>
            </a:r>
            <a:r>
              <a:rPr lang="en-US" sz="2000" dirty="0" err="1"/>
              <a:t>SiC</a:t>
            </a:r>
            <a:r>
              <a:rPr lang="en-US" sz="2000" dirty="0"/>
              <a:t>, </a:t>
            </a:r>
            <a:r>
              <a:rPr lang="en-US" sz="2000" dirty="0" err="1"/>
              <a:t>BeO</a:t>
            </a:r>
            <a:r>
              <a:rPr lang="en-US" sz="2000" dirty="0"/>
              <a:t>, etc.</a:t>
            </a:r>
          </a:p>
          <a:p>
            <a:r>
              <a:rPr lang="en-US" sz="2000" dirty="0"/>
              <a:t>Alternate fuels</a:t>
            </a:r>
          </a:p>
          <a:p>
            <a:pPr lvl="1"/>
            <a:r>
              <a:rPr lang="en-US" sz="2000" dirty="0" err="1"/>
              <a:t>USi</a:t>
            </a:r>
            <a:r>
              <a:rPr lang="en-US" sz="2000" dirty="0"/>
              <a:t>, UN, UC, microencapsulated fuel</a:t>
            </a:r>
          </a:p>
          <a:p>
            <a:endParaRPr lang="en-US" sz="2000" dirty="0"/>
          </a:p>
        </p:txBody>
      </p:sp>
      <p:sp>
        <p:nvSpPr>
          <p:cNvPr id="4" name="Slide Number Placeholder 3">
            <a:extLst>
              <a:ext uri="{FF2B5EF4-FFF2-40B4-BE49-F238E27FC236}">
                <a16:creationId xmlns:a16="http://schemas.microsoft.com/office/drawing/2014/main" id="{96238B5A-4083-784E-9790-9FF405C97AF5}"/>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2109490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0800-CA37-F149-B314-FABD838561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452C609-316C-4D41-876D-4B0F60978F43}"/>
              </a:ext>
            </a:extLst>
          </p:cNvPr>
          <p:cNvSpPr>
            <a:spLocks noGrp="1"/>
          </p:cNvSpPr>
          <p:nvPr>
            <p:ph idx="1"/>
          </p:nvPr>
        </p:nvSpPr>
        <p:spPr/>
        <p:txBody>
          <a:bodyPr/>
          <a:lstStyle/>
          <a:p>
            <a:r>
              <a:rPr lang="en-US" sz="2000" dirty="0"/>
              <a:t>In loss of coolant accidents (LOCA), the fuel and cladding experience</a:t>
            </a:r>
          </a:p>
          <a:p>
            <a:pPr lvl="1"/>
            <a:r>
              <a:rPr lang="en-US" sz="2000" dirty="0"/>
              <a:t>increases temperature</a:t>
            </a:r>
          </a:p>
          <a:p>
            <a:pPr lvl="1"/>
            <a:r>
              <a:rPr lang="en-US" sz="2000" dirty="0"/>
              <a:t>decrease in coolant pressure</a:t>
            </a:r>
          </a:p>
          <a:p>
            <a:r>
              <a:rPr lang="en-US" sz="2000" dirty="0"/>
              <a:t>The primary negative effects are</a:t>
            </a:r>
          </a:p>
          <a:p>
            <a:pPr lvl="1"/>
            <a:r>
              <a:rPr lang="en-US" sz="2000" dirty="0"/>
              <a:t>Embrittlement and ballooning of the cladding</a:t>
            </a:r>
          </a:p>
          <a:p>
            <a:pPr lvl="1"/>
            <a:r>
              <a:rPr lang="en-US" sz="2000" dirty="0"/>
              <a:t>Relocation and fission gas release in the fuel</a:t>
            </a:r>
          </a:p>
          <a:p>
            <a:pPr lvl="1"/>
            <a:r>
              <a:rPr lang="en-US" sz="2000" dirty="0"/>
              <a:t>Cladding can burst and release fuel fragments</a:t>
            </a:r>
          </a:p>
          <a:p>
            <a:r>
              <a:rPr lang="en-US" sz="2000" dirty="0"/>
              <a:t>Accident tolerant fuel includes different fuel and cladding materials to increase time before catastrophic behavior during an accident</a:t>
            </a:r>
          </a:p>
          <a:p>
            <a:endParaRPr lang="en-US" sz="2000" dirty="0"/>
          </a:p>
        </p:txBody>
      </p:sp>
      <p:sp>
        <p:nvSpPr>
          <p:cNvPr id="4" name="Slide Number Placeholder 3">
            <a:extLst>
              <a:ext uri="{FF2B5EF4-FFF2-40B4-BE49-F238E27FC236}">
                <a16:creationId xmlns:a16="http://schemas.microsoft.com/office/drawing/2014/main" id="{3D686358-6F54-044D-A5D2-54B398F6686E}"/>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1985811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4F59-8EC9-F24B-B686-893A7A33EFAA}"/>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1BBBC707-027A-324A-9260-1EA31A3222BA}"/>
              </a:ext>
            </a:extLst>
          </p:cNvPr>
          <p:cNvSpPr>
            <a:spLocks noGrp="1"/>
          </p:cNvSpPr>
          <p:nvPr>
            <p:ph idx="1"/>
          </p:nvPr>
        </p:nvSpPr>
        <p:spPr/>
        <p:txBody>
          <a:bodyPr/>
          <a:lstStyle/>
          <a:p>
            <a:r>
              <a:rPr lang="en-US" sz="2000" dirty="0"/>
              <a:t>Concerning limiting phenomena, some criteria have been established for the UO2 and MOX fuel designs</a:t>
            </a:r>
          </a:p>
          <a:p>
            <a:r>
              <a:rPr lang="en-US" sz="2000" dirty="0"/>
              <a:t>Engineering must demonstrate that all relevant parameters fulfil those criteria at any time from the loading of the fuel to reprocessing, or during long-term storage</a:t>
            </a:r>
          </a:p>
          <a:p>
            <a:r>
              <a:rPr lang="en-US" sz="2000" dirty="0"/>
              <a:t>The key performance limiting phenomena are: Pellet-clad mechanical interaction; Cladding elongation and assembly bow; Cladding oxidation and hydrogen pickup; Cladding wear; Power to melt; Fuel rod internal pressure; Departure from nucleate boiling; Normal operation limits</a:t>
            </a:r>
          </a:p>
          <a:p>
            <a:endParaRPr lang="en-US" sz="2000" dirty="0"/>
          </a:p>
        </p:txBody>
      </p:sp>
      <p:sp>
        <p:nvSpPr>
          <p:cNvPr id="4" name="Slide Number Placeholder 3">
            <a:extLst>
              <a:ext uri="{FF2B5EF4-FFF2-40B4-BE49-F238E27FC236}">
                <a16:creationId xmlns:a16="http://schemas.microsoft.com/office/drawing/2014/main" id="{33FFED72-2010-164D-BDF9-2E2B57CD8882}"/>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162526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DF0D-DB2F-514A-B72B-B38EF3C2C19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B4DEE915-B4F7-1845-86C3-7A16CFD6DEF0}"/>
              </a:ext>
            </a:extLst>
          </p:cNvPr>
          <p:cNvSpPr>
            <a:spLocks noGrp="1"/>
          </p:cNvSpPr>
          <p:nvPr>
            <p:ph idx="1"/>
          </p:nvPr>
        </p:nvSpPr>
        <p:spPr/>
        <p:txBody>
          <a:bodyPr/>
          <a:lstStyle/>
          <a:p>
            <a:r>
              <a:rPr lang="en-US" dirty="0"/>
              <a:t>PCMI:</a:t>
            </a:r>
          </a:p>
          <a:p>
            <a:pPr lvl="1"/>
            <a:endParaRPr lang="en-US" dirty="0"/>
          </a:p>
        </p:txBody>
      </p:sp>
      <p:sp>
        <p:nvSpPr>
          <p:cNvPr id="4" name="Slide Number Placeholder 3">
            <a:extLst>
              <a:ext uri="{FF2B5EF4-FFF2-40B4-BE49-F238E27FC236}">
                <a16:creationId xmlns:a16="http://schemas.microsoft.com/office/drawing/2014/main" id="{2444743E-315B-9341-978C-27CF805608F9}"/>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327727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65408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p:txBody>
          <a:bodyPr/>
          <a:lstStyle/>
          <a:p>
            <a:r>
              <a:rPr lang="en-US" sz="2000" dirty="0"/>
              <a:t>Reactivity is the fractional departure from criticality: </a:t>
            </a:r>
            <a:r>
              <a:rPr lang="en-US" sz="2000" dirty="0">
                <a:latin typeface="Symbol" pitchFamily="2" charset="2"/>
              </a:rPr>
              <a:t>d</a:t>
            </a:r>
            <a:r>
              <a:rPr lang="en-US" sz="2000" dirty="0"/>
              <a:t>k = (k − 1)/k</a:t>
            </a:r>
          </a:p>
          <a:p>
            <a:r>
              <a:rPr lang="en-US" sz="2000" dirty="0"/>
              <a:t>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518211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and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2969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113782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a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399732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3438787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12217</TotalTime>
  <Words>1778</Words>
  <Application>Microsoft Macintosh PowerPoint</Application>
  <PresentationFormat>Widescreen</PresentationFormat>
  <Paragraphs>185</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Symbol</vt:lpstr>
      <vt:lpstr>NCStateU-horizontal-left-logo</vt:lpstr>
      <vt:lpstr>Nuclear Fuel Performance</vt:lpstr>
      <vt:lpstr>Last time</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lpstr>Cladding Response</vt:lpstr>
      <vt:lpstr>Pulse Width</vt:lpstr>
      <vt:lpstr>Effect of Burnup</vt:lpstr>
      <vt:lpstr>RIA Summary</vt:lpstr>
      <vt:lpstr>Loss of Coolant Accident (LOCA)</vt:lpstr>
      <vt:lpstr>Loss of Coolant Accident (LOCA)</vt:lpstr>
      <vt:lpstr>Oxidation</vt:lpstr>
      <vt:lpstr>Effect of Burnup</vt:lpstr>
      <vt:lpstr>Mitigation through design</vt:lpstr>
      <vt:lpstr>Accident Tolerance</vt:lpstr>
      <vt:lpstr>ATF options being pursued</vt:lpstr>
      <vt:lpstr>Summary</vt:lpstr>
      <vt:lpstr>Limiting Phenomena</vt:lpstr>
      <vt:lpstr>Limiting Phenomena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111</cp:revision>
  <dcterms:created xsi:type="dcterms:W3CDTF">2020-02-19T20:03:05Z</dcterms:created>
  <dcterms:modified xsi:type="dcterms:W3CDTF">2022-03-03T20:32:04Z</dcterms:modified>
</cp:coreProperties>
</file>